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</p:sldIdLst>
  <p:sldSz cx="9144000" cy="6858000" type="screen4x3"/>
  <p:notesSz cx="6735763" cy="9866313"/>
  <p:custDataLst>
    <p:tags r:id="rId27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žica Horva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Objects="1">
      <p:cViewPr>
        <p:scale>
          <a:sx n="80" d="100"/>
          <a:sy n="80" d="100"/>
        </p:scale>
        <p:origin x="-103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2" d="100"/>
          <a:sy n="72" d="100"/>
        </p:scale>
        <p:origin x="-2952" y="-91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Program pomoći Europske unije u RH – Pregled stanja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4CC55A-9915-4B00-B653-2C089ACD9DB9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630A07-4FF2-4635-AAEA-FA1999F86A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27959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Program pomoći Europske unije u RH – Pregled stanja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07A1-F38B-469C-9C5F-D0C748BB4026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8" tIns="45384" rIns="90768" bIns="45384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68" tIns="45384" rIns="90768" bIns="453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54B8C9-D45B-4850-8A73-79B6DDEBA9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6741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Ja ću ili pronaći način ili stvoriti način. (odgovor generalima koji nisu vjerovali da može preći Alpe)</a:t>
            </a: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4862" tIns="47432" rIns="94862" bIns="4743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7403D0-76DA-432A-B7DE-856C460C5AB7}" type="slidenum">
              <a:rPr lang="hr-HR" sz="2500" smtClean="0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 sz="2500" smtClean="0">
              <a:solidFill>
                <a:srgbClr val="000000"/>
              </a:solidFill>
              <a:latin typeface="Helvetica Light"/>
              <a:ea typeface="ヒラギノ角ゴ ProN W3"/>
              <a:cs typeface="ヒラギノ角ゴ ProN W3"/>
              <a:sym typeface="Helvetica Ligh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Američki metodist s polovine 20.st.</a:t>
            </a: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4862" tIns="47432" rIns="94862" bIns="4743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AA1302-17AD-41E2-8F17-9E587D3E4CCC}" type="slidenum">
              <a:rPr lang="hr-HR" sz="2500" smtClean="0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sz="2500" smtClean="0">
              <a:solidFill>
                <a:srgbClr val="000000"/>
              </a:solidFill>
              <a:latin typeface="Helvetica Light"/>
              <a:ea typeface="ヒラギノ角ゴ ProN W3"/>
              <a:cs typeface="ヒラギノ角ゴ ProN W3"/>
              <a:sym typeface="Helvetica Ligh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Uzimajući u obzir sva dosadašnja rješenja Vlada RH donijela je odluku da izuči mogućnost realizacije cjelovitog uređenja rijeke Save na području od Slovenske granice do Siska koje će omogućiti tečenje u koritu rijeke kroz grad bez plavljenja inundacijskih prostora u svim uvjetima, što se postiže izgradnjom više objekata od kojih je ključna hidroenergetska građevina Prečko i rekonstrukcija postojećeg odteretnog kanala Sava – Odra na način da ga se poveže sa rijekom Savom kod Prevlake. Na ovaj način se omogućava plovnosti kanala i razvoj riječne luke u Velikoj Gorici. U Zagrebu se vodostaji Save stabiliziraju nizom manjih stepenica koje su ujedno i hidroelektrane, otvarajući tako prostor za urbani i prometni razvoj grada uz rijeku, osiguravajući i štiteći kapacitete vodocrpilišta na desnoj obali a ujedno i koristeći optimalno raspoloživi hidropotencijal rijeke Save. Linija obrane od poplave grada Zagreba postaje lijevi nasip jezera HE Prečko od Podsuseda do HE Podsused i lijevi nasip kanala u dužini od 12 km. Nasipi u gradu Zagrebu time prestaju biti u funkciji obrane od poplave.</a:t>
            </a:r>
          </a:p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3"/>
            <a:ext cx="7773293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3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47"/>
            <a:ext cx="8228707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6" y="274588"/>
            <a:ext cx="2057177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47"/>
            <a:ext cx="8228707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hr-HR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8" y="4406806"/>
            <a:ext cx="7772177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8" y="2906613"/>
            <a:ext cx="7772177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600647"/>
            <a:ext cx="4060775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2" y="1600647"/>
            <a:ext cx="4060775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9" y="1534791"/>
            <a:ext cx="4039567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9" y="2174382"/>
            <a:ext cx="4039567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534791"/>
            <a:ext cx="4041799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2174382"/>
            <a:ext cx="4041799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8"/>
            <a:ext cx="3008189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9"/>
            <a:ext cx="5486178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8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8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405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81075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30810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3671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6373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30128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38059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7483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1160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Helvetica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/>
        </a:defRPr>
      </a:lvl5pPr>
      <a:lvl6pPr marL="321457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marL="239713" indent="79375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marL="481013" indent="16033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marL="722313" indent="239713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marL="963613" indent="320675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marL="1285829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6pPr>
      <a:lvl7pPr marL="1607287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7pPr>
      <a:lvl8pPr marL="192874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8pPr>
      <a:lvl9pPr marL="225020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sr-Latn-C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Title 1"/>
          <p:cNvSpPr>
            <a:spLocks noGrp="1"/>
          </p:cNvSpPr>
          <p:nvPr>
            <p:ph type="ctrTitle"/>
          </p:nvPr>
        </p:nvSpPr>
        <p:spPr bwMode="auto">
          <a:xfrm>
            <a:off x="673100" y="1303338"/>
            <a:ext cx="7773988" cy="1470025"/>
          </a:xfr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r>
              <a:rPr lang="hr-HR" sz="3800" dirty="0" smtClean="0">
                <a:solidFill>
                  <a:srgbClr val="262673"/>
                </a:solidFill>
              </a:rPr>
              <a:t>Upravljanje pripremom složenog projekta - projekt „Zagreb na Savi”</a:t>
            </a:r>
          </a:p>
        </p:txBody>
      </p:sp>
      <p:sp>
        <p:nvSpPr>
          <p:cNvPr id="142339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4967288"/>
            <a:ext cx="6400800" cy="15001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r>
              <a:rPr lang="hr-HR" sz="2800" smtClean="0">
                <a:solidFill>
                  <a:srgbClr val="262673"/>
                </a:solidFill>
              </a:rPr>
              <a:t>Leo Penović, dipl.ing.građ.</a:t>
            </a:r>
          </a:p>
        </p:txBody>
      </p:sp>
      <p:pic>
        <p:nvPicPr>
          <p:cNvPr id="14234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5656263"/>
            <a:ext cx="30432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/>
          </p:cNvSpPr>
          <p:nvPr/>
        </p:nvSpPr>
        <p:spPr bwMode="auto">
          <a:xfrm>
            <a:off x="1179513" y="522288"/>
            <a:ext cx="678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Identifikacija stakeholdera</a:t>
            </a:r>
            <a:endParaRPr lang="en-US" sz="34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1638" y="963613"/>
            <a:ext cx="9742488" cy="5554662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54627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54628" name="Rectangle 4"/>
          <p:cNvSpPr>
            <a:spLocks/>
          </p:cNvSpPr>
          <p:nvPr/>
        </p:nvSpPr>
        <p:spPr bwMode="auto">
          <a:xfrm>
            <a:off x="-169863" y="5643563"/>
            <a:ext cx="6786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</p:txBody>
      </p:sp>
      <p:sp>
        <p:nvSpPr>
          <p:cNvPr id="154629" name="TextBox 1"/>
          <p:cNvSpPr txBox="1">
            <a:spLocks noChangeArrowheads="1"/>
          </p:cNvSpPr>
          <p:nvPr/>
        </p:nvSpPr>
        <p:spPr bwMode="auto">
          <a:xfrm>
            <a:off x="520700" y="1658938"/>
            <a:ext cx="3089275" cy="619125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3600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KORISTI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81625" y="1655763"/>
            <a:ext cx="3089275" cy="1173162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3600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STAKEHOLDERI</a:t>
            </a:r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3965575" y="1658938"/>
            <a:ext cx="1214438" cy="452437"/>
          </a:xfrm>
          <a:prstGeom prst="rightArrow">
            <a:avLst>
              <a:gd name="adj1" fmla="val 50000"/>
              <a:gd name="adj2" fmla="val 50056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8"/>
          <p:cNvSpPr>
            <a:spLocks noChangeArrowheads="1"/>
          </p:cNvSpPr>
          <p:nvPr/>
        </p:nvSpPr>
        <p:spPr bwMode="auto">
          <a:xfrm>
            <a:off x="0" y="0"/>
            <a:ext cx="8964613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>
              <a:lnSpc>
                <a:spcPct val="80000"/>
              </a:lnSpc>
            </a:pPr>
            <a:r>
              <a:rPr lang="hr-HR" sz="30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VIŠENAMJENSKE KORISTI OPISANOG SUSTAVA </a:t>
            </a:r>
          </a:p>
          <a:p>
            <a:pPr>
              <a:lnSpc>
                <a:spcPct val="80000"/>
              </a:lnSpc>
            </a:pPr>
            <a:endParaRPr lang="hr-HR" sz="11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VODOPRIVREDNI I POLJOPRIVREDNI DIO PROJEKTA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Zaštita od poplava prostora od slovenske granice do Siska.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Plovnost Savom i kanalom Sava-Sava do Velike Gorice. 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Uređenje zaobalnog zemljišta i regulacija zaobalnih vodotoka.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Razvoj moderne poljoprivrede sa sustavom navodnjavanja i odvodnje u navedenom 	prostoru</a:t>
            </a:r>
            <a:r>
              <a:rPr lang="hr-HR" sz="1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Trajno rješenje vodoopskrbe grada Zagreba.</a:t>
            </a:r>
          </a:p>
          <a:p>
            <a:pPr>
              <a:lnSpc>
                <a:spcPct val="80000"/>
              </a:lnSpc>
            </a:pPr>
            <a:endParaRPr lang="hr-HR" sz="17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PROMETNI DIO PROJEKTA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Razvojni potencijal pomorske luke Rijeka i brzog željeznickog koridora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Zagreb-Rijeka , povezanih u sustav plovidbe Savom i Dunavom preko riječne luke 	Zagreb.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Na ovaj način otvara se mogućnost razvoja luke Rijeka i navedenog željeznicko–	riječnog prometnog koridora u značajan transportni sustav za zemlje srednje Europe.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Riječna luka Zagreb kod Velike Gorice.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Plovnost Savom i kanalom Sava-Sava do Velike Gorice. </a:t>
            </a:r>
          </a:p>
          <a:p>
            <a:pPr>
              <a:lnSpc>
                <a:spcPct val="80000"/>
              </a:lnSpc>
            </a:pPr>
            <a:endParaRPr lang="hr-HR" sz="17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UREĐENJE RIJEKE SAVE U GRADU ZAGREBU S CJELOVITIM URBANISTIČKO – VODOPRIVREDNIM – PROMETNIM RJEŠENJIMA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Razvoj grada Zagreba na prostoru oko 360 ha sa svim urbanističkim, prometnim i 	rekreativnim sadržajima uz i na rijeci Savi.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Novi mostovi u gradu Zagrebu na mjestu pregradnih profila vodnih stepenica.</a:t>
            </a:r>
          </a:p>
          <a:p>
            <a:pPr>
              <a:lnSpc>
                <a:spcPct val="80000"/>
              </a:lnSpc>
            </a:pPr>
            <a:endParaRPr lang="hr-HR" sz="17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ENERGETSKI DIO PROJEKTA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Proizvodnja električne energije sa ukupnim instaliranim kapacitetima: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Pi ≈ 130 (160) MW protočne hidroelektrane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Pi ≈ do 500 MW pumpna hidroelektrana</a:t>
            </a:r>
          </a:p>
          <a:p>
            <a:pPr>
              <a:lnSpc>
                <a:spcPct val="80000"/>
              </a:lnSpc>
            </a:pPr>
            <a:r>
              <a:rPr lang="hr-HR" sz="17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Razvoj termoelektrane – toplane  na zapadnoj strani grada, kao supstitucija za ELTO 	Zagreb (lokacijaTrešnjevka)</a:t>
            </a:r>
          </a:p>
          <a:p>
            <a:pPr>
              <a:lnSpc>
                <a:spcPct val="80000"/>
              </a:lnSpc>
            </a:pPr>
            <a:endParaRPr lang="hr-HR" sz="17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/>
          </p:cNvSpPr>
          <p:nvPr/>
        </p:nvSpPr>
        <p:spPr bwMode="auto">
          <a:xfrm>
            <a:off x="1179513" y="401638"/>
            <a:ext cx="6786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1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Ključni stakeholderi</a:t>
            </a:r>
            <a:endParaRPr lang="en-US" sz="31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284288"/>
            <a:ext cx="14097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8" y="1463675"/>
            <a:ext cx="1774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25" y="1441450"/>
            <a:ext cx="8683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4825" y="1479550"/>
            <a:ext cx="1228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5175" y="1292225"/>
            <a:ext cx="12541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1388" y="2055813"/>
            <a:ext cx="176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1713" y="3024188"/>
            <a:ext cx="175736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9663" y="2973388"/>
            <a:ext cx="159543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7950" y="4543425"/>
            <a:ext cx="71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8700" y="4694238"/>
            <a:ext cx="14906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1663" y="6062663"/>
            <a:ext cx="24431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15088" y="2871788"/>
            <a:ext cx="9302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1938" y="901700"/>
            <a:ext cx="8512175" cy="1819275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76300" y="2770188"/>
            <a:ext cx="7391400" cy="16208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41538" y="4438650"/>
            <a:ext cx="4672012" cy="1217613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47950" y="5751513"/>
            <a:ext cx="3681413" cy="1019175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95688" y="998538"/>
            <a:ext cx="17859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0000"/>
                </a:solidFill>
                <a:latin typeface="Helvetica Light"/>
                <a:cs typeface="ヒラギノ角ゴ ProN W3"/>
                <a:sym typeface="Helvetica Light"/>
              </a:rPr>
              <a:t>Vlada RH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59175" y="2751138"/>
            <a:ext cx="17875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0000"/>
                </a:solidFill>
                <a:latin typeface="Helvetica Light"/>
                <a:cs typeface="ヒラギノ角ゴ ProN W3"/>
                <a:sym typeface="Helvetica Light"/>
              </a:rPr>
              <a:t>JLS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8375" y="4471988"/>
            <a:ext cx="202406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0000"/>
                </a:solidFill>
                <a:latin typeface="Helvetica Light"/>
                <a:cs typeface="ヒラギノ角ゴ ProN W3"/>
                <a:sym typeface="Helvetica Light"/>
              </a:rPr>
              <a:t>Javne ustanove i poduzeća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03563" y="5707063"/>
            <a:ext cx="27495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0000"/>
                </a:solidFill>
                <a:latin typeface="Helvetica Light"/>
                <a:cs typeface="ヒラギノ角ゴ ProN W3"/>
                <a:sym typeface="Helvetica Light"/>
              </a:rPr>
              <a:t>Međunarodno okruženje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3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/>
          </p:cNvSpPr>
          <p:nvPr/>
        </p:nvSpPr>
        <p:spPr bwMode="auto">
          <a:xfrm>
            <a:off x="1179513" y="522288"/>
            <a:ext cx="678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Upravljač</a:t>
            </a:r>
            <a:endParaRPr lang="en-US" sz="34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63613"/>
            <a:ext cx="8569325" cy="5554662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59748" name="Rectangle 4"/>
          <p:cNvSpPr>
            <a:spLocks/>
          </p:cNvSpPr>
          <p:nvPr/>
        </p:nvSpPr>
        <p:spPr bwMode="auto">
          <a:xfrm>
            <a:off x="963613" y="5565775"/>
            <a:ext cx="67881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888" y="2011363"/>
            <a:ext cx="35782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/>
          </p:cNvSpPr>
          <p:nvPr/>
        </p:nvSpPr>
        <p:spPr bwMode="auto">
          <a:xfrm>
            <a:off x="1179513" y="522288"/>
            <a:ext cx="678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Obveze i dužnosti</a:t>
            </a:r>
            <a:endParaRPr lang="en-US" sz="34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63613"/>
            <a:ext cx="8569325" cy="5554662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61795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61796" name="Rectangle 4"/>
          <p:cNvSpPr>
            <a:spLocks/>
          </p:cNvSpPr>
          <p:nvPr/>
        </p:nvSpPr>
        <p:spPr bwMode="auto">
          <a:xfrm>
            <a:off x="1069975" y="5745163"/>
            <a:ext cx="67865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</p:txBody>
      </p:sp>
      <p:sp>
        <p:nvSpPr>
          <p:cNvPr id="161797" name="Rectangle 5"/>
          <p:cNvSpPr>
            <a:spLocks/>
          </p:cNvSpPr>
          <p:nvPr/>
        </p:nvSpPr>
        <p:spPr bwMode="auto">
          <a:xfrm>
            <a:off x="350838" y="790575"/>
            <a:ext cx="8582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8573" bIns="0"/>
          <a:lstStyle/>
          <a:p>
            <a:pPr marL="26988"/>
            <a:endParaRPr lang="en-US" sz="2500">
              <a:solidFill>
                <a:srgbClr val="FFFF33"/>
              </a:solidFill>
              <a:latin typeface="Arial Narrow" pitchFamily="34" charset="0"/>
              <a:ea typeface="Lucida Grande"/>
              <a:cs typeface="Lucida Grande"/>
              <a:sym typeface="Arial Narrow" pitchFamily="34" charset="0"/>
            </a:endParaRP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 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RAZVIJA PROJEKT</a:t>
            </a:r>
            <a:endParaRPr lang="en-US" sz="2500">
              <a:solidFill>
                <a:srgbClr val="001F67"/>
              </a:solidFill>
              <a:latin typeface="Arial Narrow" pitchFamily="34" charset="0"/>
              <a:ea typeface="Zapf Dingbats"/>
              <a:cs typeface="Zapf Dingbats"/>
              <a:sym typeface="Arial Narrow" pitchFamily="34" charset="0"/>
            </a:endParaRP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 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OPERATIVNO UPRAVLJA </a:t>
            </a:r>
            <a:endParaRPr lang="en-US" sz="2500">
              <a:solidFill>
                <a:srgbClr val="001F67"/>
              </a:solidFill>
              <a:latin typeface="Arial Narrow" pitchFamily="34" charset="0"/>
              <a:ea typeface="Zapf Dingbats"/>
              <a:cs typeface="Zapf Dingbats"/>
              <a:sym typeface="Arial Narrow" pitchFamily="34" charset="0"/>
            </a:endParaRP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 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IZVJEŠTAVA VLASNIKE O NAPRETKU</a:t>
            </a: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 PRIPREMA PODLOGE ZA STRATEŠKE ODLUKE VLASNIKA</a:t>
            </a: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 ODGOVARA ZA REALIZACIJU U POSTAVLJENIM ROKOVIMA</a:t>
            </a:r>
            <a:endParaRPr lang="en-US" sz="2500">
              <a:solidFill>
                <a:srgbClr val="001F67"/>
              </a:solidFill>
              <a:latin typeface="Arial Narrow" pitchFamily="34" charset="0"/>
              <a:ea typeface="Zapf Dingbats"/>
              <a:cs typeface="Zapf Dingbats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/>
          <p:cNvSpPr>
            <a:spLocks/>
          </p:cNvSpPr>
          <p:nvPr/>
        </p:nvSpPr>
        <p:spPr bwMode="auto">
          <a:xfrm>
            <a:off x="1179513" y="522288"/>
            <a:ext cx="678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upravljanja</a:t>
            </a:r>
            <a:endParaRPr lang="en-US" sz="34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8713788" cy="4960937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63843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63844" name="Rectangle 4"/>
          <p:cNvSpPr>
            <a:spLocks/>
          </p:cNvSpPr>
          <p:nvPr/>
        </p:nvSpPr>
        <p:spPr bwMode="auto">
          <a:xfrm>
            <a:off x="827088" y="5732463"/>
            <a:ext cx="67865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/>
          </p:cNvSpPr>
          <p:nvPr/>
        </p:nvSpPr>
        <p:spPr bwMode="auto">
          <a:xfrm>
            <a:off x="1179513" y="522288"/>
            <a:ext cx="678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</a:t>
            </a:r>
            <a:endParaRPr lang="en-US" sz="34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89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1058863"/>
            <a:ext cx="62833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/>
          </p:cNvSpPr>
          <p:nvPr/>
        </p:nvSpPr>
        <p:spPr bwMode="auto">
          <a:xfrm>
            <a:off x="1179513" y="401638"/>
            <a:ext cx="67865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1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Steering board projekta</a:t>
            </a:r>
            <a:endParaRPr lang="en-US" sz="31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793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284288"/>
            <a:ext cx="14097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8" y="1463675"/>
            <a:ext cx="1774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25" y="1441450"/>
            <a:ext cx="8683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4825" y="1479550"/>
            <a:ext cx="1228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5175" y="1292225"/>
            <a:ext cx="12541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3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1388" y="2055813"/>
            <a:ext cx="176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1713" y="3024188"/>
            <a:ext cx="175736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5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9663" y="2973388"/>
            <a:ext cx="159543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6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7950" y="4543425"/>
            <a:ext cx="71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7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8700" y="4694238"/>
            <a:ext cx="14906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8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1663" y="6062663"/>
            <a:ext cx="24431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9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15088" y="2871788"/>
            <a:ext cx="9302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50" name="Rectangle 1"/>
          <p:cNvSpPr>
            <a:spLocks noChangeArrowheads="1"/>
          </p:cNvSpPr>
          <p:nvPr/>
        </p:nvSpPr>
        <p:spPr bwMode="auto">
          <a:xfrm>
            <a:off x="261938" y="901700"/>
            <a:ext cx="8512175" cy="1819275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67951" name="Rectangle 16"/>
          <p:cNvSpPr>
            <a:spLocks noChangeArrowheads="1"/>
          </p:cNvSpPr>
          <p:nvPr/>
        </p:nvSpPr>
        <p:spPr bwMode="auto">
          <a:xfrm>
            <a:off x="876300" y="2770188"/>
            <a:ext cx="7391400" cy="16208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67952" name="Rectangle 17"/>
          <p:cNvSpPr>
            <a:spLocks noChangeArrowheads="1"/>
          </p:cNvSpPr>
          <p:nvPr/>
        </p:nvSpPr>
        <p:spPr bwMode="auto">
          <a:xfrm>
            <a:off x="2141538" y="4438650"/>
            <a:ext cx="4672012" cy="1217613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67953" name="Rectangle 18"/>
          <p:cNvSpPr>
            <a:spLocks noChangeArrowheads="1"/>
          </p:cNvSpPr>
          <p:nvPr/>
        </p:nvSpPr>
        <p:spPr bwMode="auto">
          <a:xfrm>
            <a:off x="2647950" y="5751513"/>
            <a:ext cx="3681413" cy="1019175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67954" name="TextBox 2"/>
          <p:cNvSpPr txBox="1">
            <a:spLocks noChangeArrowheads="1"/>
          </p:cNvSpPr>
          <p:nvPr/>
        </p:nvSpPr>
        <p:spPr bwMode="auto">
          <a:xfrm>
            <a:off x="3595688" y="998538"/>
            <a:ext cx="17859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0000"/>
                </a:solidFill>
                <a:latin typeface="Helvetica Light"/>
                <a:cs typeface="ヒラギノ角ゴ ProN W3"/>
                <a:sym typeface="Helvetica Light"/>
              </a:rPr>
              <a:t>Vlada RH</a:t>
            </a:r>
          </a:p>
        </p:txBody>
      </p:sp>
      <p:sp>
        <p:nvSpPr>
          <p:cNvPr id="167955" name="TextBox 19"/>
          <p:cNvSpPr txBox="1">
            <a:spLocks noChangeArrowheads="1"/>
          </p:cNvSpPr>
          <p:nvPr/>
        </p:nvSpPr>
        <p:spPr bwMode="auto">
          <a:xfrm>
            <a:off x="3559175" y="2751138"/>
            <a:ext cx="17875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0000"/>
                </a:solidFill>
                <a:latin typeface="Helvetica Light"/>
                <a:cs typeface="ヒラギノ角ゴ ProN W3"/>
                <a:sym typeface="Helvetica Light"/>
              </a:rPr>
              <a:t>JLS</a:t>
            </a:r>
          </a:p>
        </p:txBody>
      </p:sp>
      <p:sp>
        <p:nvSpPr>
          <p:cNvPr id="167956" name="TextBox 20"/>
          <p:cNvSpPr txBox="1">
            <a:spLocks noChangeArrowheads="1"/>
          </p:cNvSpPr>
          <p:nvPr/>
        </p:nvSpPr>
        <p:spPr bwMode="auto">
          <a:xfrm>
            <a:off x="3660775" y="4471988"/>
            <a:ext cx="17875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0000"/>
                </a:solidFill>
                <a:latin typeface="Helvetica Light"/>
                <a:cs typeface="ヒラギノ角ゴ ProN W3"/>
                <a:sym typeface="Helvetica Light"/>
              </a:rPr>
              <a:t>Javne ustanove i poduzeća</a:t>
            </a:r>
          </a:p>
        </p:txBody>
      </p:sp>
      <p:sp>
        <p:nvSpPr>
          <p:cNvPr id="167957" name="TextBox 21"/>
          <p:cNvSpPr txBox="1">
            <a:spLocks noChangeArrowheads="1"/>
          </p:cNvSpPr>
          <p:nvPr/>
        </p:nvSpPr>
        <p:spPr bwMode="auto">
          <a:xfrm>
            <a:off x="3103563" y="5707063"/>
            <a:ext cx="27495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0000"/>
                </a:solidFill>
                <a:latin typeface="Helvetica Light"/>
                <a:cs typeface="ヒラギノ角ゴ ProN W3"/>
                <a:sym typeface="Helvetica Light"/>
              </a:rPr>
              <a:t>Međunarodno okruženje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/>
          </p:cNvSpPr>
          <p:nvPr/>
        </p:nvSpPr>
        <p:spPr bwMode="auto">
          <a:xfrm>
            <a:off x="1179513" y="522288"/>
            <a:ext cx="678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Stručni savjet projekta</a:t>
            </a:r>
            <a:endParaRPr lang="en-US" sz="34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963613"/>
            <a:ext cx="8582025" cy="5554662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68963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68964" name="Rectangle 4"/>
          <p:cNvSpPr>
            <a:spLocks/>
          </p:cNvSpPr>
          <p:nvPr/>
        </p:nvSpPr>
        <p:spPr bwMode="auto">
          <a:xfrm>
            <a:off x="684213" y="5830888"/>
            <a:ext cx="67865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</p:txBody>
      </p:sp>
      <p:sp>
        <p:nvSpPr>
          <p:cNvPr id="168965" name="Rectangle 5"/>
          <p:cNvSpPr>
            <a:spLocks/>
          </p:cNvSpPr>
          <p:nvPr/>
        </p:nvSpPr>
        <p:spPr bwMode="auto">
          <a:xfrm>
            <a:off x="350838" y="790575"/>
            <a:ext cx="8582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8573" bIns="0"/>
          <a:lstStyle/>
          <a:p>
            <a:pPr marL="26988"/>
            <a:endParaRPr lang="en-US" sz="2500">
              <a:solidFill>
                <a:srgbClr val="FFFF33"/>
              </a:solidFill>
              <a:latin typeface="Arial Narrow" pitchFamily="34" charset="0"/>
              <a:ea typeface="Lucida Grande"/>
              <a:cs typeface="Lucida Grande"/>
              <a:sym typeface="Arial Narrow" pitchFamily="34" charset="0"/>
            </a:endParaRP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 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SVEUČILIŠNI PROFESORI</a:t>
            </a:r>
            <a:endParaRPr lang="en-US" sz="2500">
              <a:solidFill>
                <a:srgbClr val="001F67"/>
              </a:solidFill>
              <a:latin typeface="Arial Narrow" pitchFamily="34" charset="0"/>
              <a:ea typeface="Zapf Dingbats"/>
              <a:cs typeface="Zapf Dingbats"/>
              <a:sym typeface="Arial Narrow" pitchFamily="34" charset="0"/>
            </a:endParaRP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 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AKADEMICI </a:t>
            </a:r>
            <a:endParaRPr lang="en-US" sz="2500">
              <a:solidFill>
                <a:srgbClr val="001F67"/>
              </a:solidFill>
              <a:latin typeface="Arial Narrow" pitchFamily="34" charset="0"/>
              <a:ea typeface="Zapf Dingbats"/>
              <a:cs typeface="Zapf Dingbats"/>
              <a:sym typeface="Arial Narrow" pitchFamily="34" charset="0"/>
            </a:endParaRP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 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PREDSTAVNICI STRUKOVNIH ORGANIZACIJA</a:t>
            </a:r>
          </a:p>
          <a:p>
            <a:pPr marL="26988"/>
            <a:r>
              <a:rPr lang="en-US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➔</a:t>
            </a:r>
            <a:r>
              <a:rPr lang="hr-HR" sz="2500">
                <a:solidFill>
                  <a:srgbClr val="001F67"/>
                </a:solidFill>
                <a:latin typeface="Arial Narrow" pitchFamily="34" charset="0"/>
                <a:ea typeface="Zapf Dingbats"/>
                <a:cs typeface="Zapf Dingbats"/>
                <a:sym typeface="Arial Narrow" pitchFamily="34" charset="0"/>
              </a:rPr>
              <a:t> OSTALI PRIZNATI EKSPERTI</a:t>
            </a:r>
            <a:endParaRPr lang="en-US" sz="2500">
              <a:solidFill>
                <a:srgbClr val="001F67"/>
              </a:solidFill>
              <a:latin typeface="Arial Narrow" pitchFamily="34" charset="0"/>
              <a:ea typeface="Zapf Dingbats"/>
              <a:cs typeface="Zapf Dingbats"/>
              <a:sym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/>
          </p:cNvSpPr>
          <p:nvPr/>
        </p:nvSpPr>
        <p:spPr bwMode="auto">
          <a:xfrm>
            <a:off x="1179513" y="1827213"/>
            <a:ext cx="678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STALNA VALORIZACIJA!</a:t>
            </a:r>
            <a:endParaRPr lang="en-US" sz="34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620713"/>
            <a:ext cx="8424862" cy="5554662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71011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71012" name="Rectangle 4"/>
          <p:cNvSpPr>
            <a:spLocks/>
          </p:cNvSpPr>
          <p:nvPr/>
        </p:nvSpPr>
        <p:spPr bwMode="auto">
          <a:xfrm>
            <a:off x="963613" y="5780088"/>
            <a:ext cx="67881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75" y="1192213"/>
            <a:ext cx="26781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Box 4"/>
          <p:cNvSpPr txBox="1">
            <a:spLocks noChangeArrowheads="1"/>
          </p:cNvSpPr>
          <p:nvPr/>
        </p:nvSpPr>
        <p:spPr bwMode="auto">
          <a:xfrm>
            <a:off x="1547813" y="2628900"/>
            <a:ext cx="5256212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pt-BR" sz="3200" b="1" i="1">
                <a:solidFill>
                  <a:srgbClr val="262673"/>
                </a:solidFill>
                <a:latin typeface="Bradley Hand ITC" pitchFamily="66" charset="0"/>
                <a:cs typeface="ヒラギノ角ゴ ProN W3"/>
                <a:sym typeface="Helvetica Light"/>
              </a:rPr>
              <a:t>Aut viam inveniam aut faciam.</a:t>
            </a:r>
            <a:endParaRPr lang="hr-HR" sz="3200" b="1">
              <a:solidFill>
                <a:srgbClr val="262673"/>
              </a:solidFill>
              <a:latin typeface="Bradley Hand ITC" pitchFamily="66" charset="0"/>
              <a:cs typeface="ヒラギノ角ゴ ProN W3"/>
              <a:sym typeface="Helvetica Light"/>
            </a:endParaRPr>
          </a:p>
        </p:txBody>
      </p:sp>
      <p:sp>
        <p:nvSpPr>
          <p:cNvPr id="143362" name="TextBox 5"/>
          <p:cNvSpPr txBox="1">
            <a:spLocks noChangeArrowheads="1"/>
          </p:cNvSpPr>
          <p:nvPr/>
        </p:nvSpPr>
        <p:spPr bwMode="auto">
          <a:xfrm>
            <a:off x="6142038" y="3625850"/>
            <a:ext cx="1511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2400" b="1">
                <a:solidFill>
                  <a:srgbClr val="262673"/>
                </a:solidFill>
                <a:latin typeface="Bradley Hand ITC" pitchFamily="66" charset="0"/>
                <a:cs typeface="ヒラギノ角ゴ ProN W3"/>
                <a:sym typeface="Helvetica Light"/>
              </a:rPr>
              <a:t>Hannibal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649288"/>
            <a:ext cx="82200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47750"/>
            <a:ext cx="8642350" cy="5556250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90725" y="1047750"/>
            <a:ext cx="50625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3600">
                <a:solidFill>
                  <a:srgbClr val="002060"/>
                </a:solidFill>
                <a:latin typeface="Helvetica Light"/>
                <a:cs typeface="ヒラギノ角ゴ ProN W3"/>
                <a:sym typeface="Helvetica Light"/>
              </a:rPr>
              <a:t>OPĆA JAVNOST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706438"/>
            <a:ext cx="36496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228600"/>
            <a:ext cx="8353425" cy="5857875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74084" name="Rectangle 4"/>
          <p:cNvSpPr>
            <a:spLocks/>
          </p:cNvSpPr>
          <p:nvPr/>
        </p:nvSpPr>
        <p:spPr bwMode="auto">
          <a:xfrm>
            <a:off x="595313" y="5641975"/>
            <a:ext cx="67865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668338"/>
            <a:ext cx="37465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3987800" y="1468438"/>
            <a:ext cx="1214438" cy="452437"/>
          </a:xfrm>
          <a:prstGeom prst="rightArrow">
            <a:avLst>
              <a:gd name="adj1" fmla="val 50000"/>
              <a:gd name="adj2" fmla="val 50056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4813" y="593725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92850" y="3937000"/>
            <a:ext cx="1974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3600">
                <a:solidFill>
                  <a:srgbClr val="002060"/>
                </a:solidFill>
                <a:latin typeface="Helvetica Light"/>
                <a:cs typeface="ヒラギノ角ゴ ProN W3"/>
                <a:sym typeface="Helvetica Light"/>
              </a:rPr>
              <a:t>USPJEH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6396038" y="4164013"/>
            <a:ext cx="1670050" cy="0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0563" y="174625"/>
            <a:ext cx="2921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/>
          </p:cNvSpPr>
          <p:nvPr/>
        </p:nvSpPr>
        <p:spPr bwMode="auto">
          <a:xfrm>
            <a:off x="1179513" y="712788"/>
            <a:ext cx="678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hr-HR" sz="34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Hvala na pozornosti</a:t>
            </a:r>
            <a:endParaRPr lang="en-US" sz="34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12788"/>
            <a:ext cx="8713787" cy="5556250"/>
          </a:xfrm>
          <a:prstGeom prst="rect">
            <a:avLst/>
          </a:prstGeom>
          <a:noFill/>
          <a:ln>
            <a:noFill/>
          </a:ln>
          <a:effectLst>
            <a:outerShdw dist="190499" dir="7259992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175107" name="Line 3"/>
          <p:cNvSpPr>
            <a:spLocks noChangeShapeType="1"/>
          </p:cNvSpPr>
          <p:nvPr/>
        </p:nvSpPr>
        <p:spPr bwMode="auto">
          <a:xfrm>
            <a:off x="4357688" y="3000375"/>
            <a:ext cx="0" cy="2754313"/>
          </a:xfrm>
          <a:prstGeom prst="line">
            <a:avLst/>
          </a:prstGeom>
          <a:noFill/>
          <a:ln w="508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75108" name="Rectangle 4"/>
          <p:cNvSpPr>
            <a:spLocks/>
          </p:cNvSpPr>
          <p:nvPr/>
        </p:nvSpPr>
        <p:spPr bwMode="auto">
          <a:xfrm>
            <a:off x="827088" y="5764213"/>
            <a:ext cx="67865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rgbClr val="6767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5338"/>
          </a:xfrm>
        </p:spPr>
        <p:txBody>
          <a:bodyPr lIns="91430" tIns="45716" rIns="91430" bIns="45716">
            <a:normAutofit/>
          </a:bodyPr>
          <a:lstStyle/>
          <a:p>
            <a:pPr>
              <a:defRPr/>
            </a:pPr>
            <a:r>
              <a:rPr lang="hr-HR" sz="4000" dirty="0" err="1">
                <a:solidFill>
                  <a:schemeClr val="accent2">
                    <a:lumMod val="75000"/>
                  </a:schemeClr>
                </a:solidFill>
                <a:sym typeface="Helvetica Light" charset="0"/>
              </a:rPr>
              <a:t>Stakeholderi</a:t>
            </a:r>
            <a:r>
              <a:rPr lang="hr-HR" sz="4000" dirty="0">
                <a:solidFill>
                  <a:schemeClr val="accent2">
                    <a:lumMod val="75000"/>
                  </a:schemeClr>
                </a:solidFill>
                <a:sym typeface="Helvetica Light" charset="0"/>
              </a:rPr>
              <a:t> (dionici) projekta</a:t>
            </a:r>
          </a:p>
        </p:txBody>
      </p:sp>
      <p:sp>
        <p:nvSpPr>
          <p:cNvPr id="145410" name="TextBox 3"/>
          <p:cNvSpPr txBox="1">
            <a:spLocks noChangeArrowheads="1"/>
          </p:cNvSpPr>
          <p:nvPr/>
        </p:nvSpPr>
        <p:spPr bwMode="auto">
          <a:xfrm>
            <a:off x="539750" y="1484313"/>
            <a:ext cx="82804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marL="404813" indent="-404813">
              <a:buFontTx/>
              <a:buChar char="-"/>
            </a:pPr>
            <a:r>
              <a:rPr lang="hr-HR" sz="22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ispravna i pravovremena identifikacija je osnova svakog projekta</a:t>
            </a:r>
          </a:p>
          <a:p>
            <a:pPr marL="404813" indent="-404813">
              <a:buFontTx/>
              <a:buChar char="-"/>
            </a:pPr>
            <a:r>
              <a:rPr lang="hr-HR" sz="22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potpora stakeholdera je oslonac projekta</a:t>
            </a:r>
          </a:p>
          <a:p>
            <a:pPr marL="404813" indent="-404813">
              <a:buFontTx/>
              <a:buChar char="-"/>
            </a:pPr>
            <a:r>
              <a:rPr lang="hr-HR" sz="22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odlučuju na strateškom nivou</a:t>
            </a:r>
          </a:p>
          <a:p>
            <a:pPr marL="404813" indent="-404813">
              <a:buFontTx/>
              <a:buChar char="-"/>
            </a:pPr>
            <a:r>
              <a:rPr lang="hr-HR" sz="22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financiraju pripremu, upravljanje i realizaciju projekta</a:t>
            </a:r>
          </a:p>
          <a:p>
            <a:pPr marL="404813" indent="-404813">
              <a:buFontTx/>
              <a:buChar char="-"/>
            </a:pPr>
            <a:r>
              <a:rPr lang="hr-HR" sz="22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vlasnici projekta – ostvaruju dobiti iz projekta</a:t>
            </a:r>
          </a:p>
          <a:p>
            <a:pPr marL="404813" indent="-404813">
              <a:buFontTx/>
              <a:buChar char="-"/>
            </a:pPr>
            <a:endParaRPr lang="hr-HR" sz="2200">
              <a:solidFill>
                <a:srgbClr val="262673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pic>
        <p:nvPicPr>
          <p:cNvPr id="14541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4079875"/>
            <a:ext cx="38925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 bwMode="auto">
          <a:xfrm>
            <a:off x="342900" y="476250"/>
            <a:ext cx="8228013" cy="795338"/>
          </a:xfr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r>
              <a:rPr lang="hr-HR" sz="4000" smtClean="0">
                <a:solidFill>
                  <a:srgbClr val="262673"/>
                </a:solidFill>
              </a:rPr>
              <a:t>Upravljač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3938" y="1809750"/>
            <a:ext cx="3671887" cy="19383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marL="342865" indent="-342865">
              <a:buFontTx/>
              <a:buAutoNum type="arabicPeriod"/>
              <a:defRPr/>
            </a:pPr>
            <a:r>
              <a:rPr lang="hr-HR" sz="4000" dirty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  <a:sym typeface="Helvetica Light" charset="0"/>
              </a:rPr>
              <a:t>Identificiran</a:t>
            </a:r>
          </a:p>
          <a:p>
            <a:pPr marL="342865" indent="-342865">
              <a:buFontTx/>
              <a:buAutoNum type="arabicPeriod"/>
              <a:defRPr/>
            </a:pPr>
            <a:r>
              <a:rPr lang="hr-HR" sz="4000" dirty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  <a:sym typeface="Helvetica Light" charset="0"/>
              </a:rPr>
              <a:t>Organiziran</a:t>
            </a:r>
          </a:p>
          <a:p>
            <a:pPr marL="342865" indent="-342865">
              <a:buFontTx/>
              <a:buAutoNum type="arabicPeriod"/>
              <a:defRPr/>
            </a:pPr>
            <a:r>
              <a:rPr lang="hr-HR" sz="4000" dirty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  <a:sym typeface="Helvetica Light" charset="0"/>
              </a:rPr>
              <a:t>Financiran</a:t>
            </a:r>
          </a:p>
        </p:txBody>
      </p:sp>
      <p:pic>
        <p:nvPicPr>
          <p:cNvPr id="14643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0" y="4078288"/>
            <a:ext cx="22399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 txBox="1">
            <a:spLocks/>
          </p:cNvSpPr>
          <p:nvPr/>
        </p:nvSpPr>
        <p:spPr bwMode="auto">
          <a:xfrm>
            <a:off x="3355975" y="390525"/>
            <a:ext cx="27479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6" rIns="0" bIns="0" anchor="b"/>
          <a:lstStyle/>
          <a:p>
            <a:pPr>
              <a:lnSpc>
                <a:spcPct val="90000"/>
              </a:lnSpc>
            </a:pPr>
            <a:r>
              <a:rPr lang="hr-HR" sz="40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Upravljač</a:t>
            </a:r>
          </a:p>
        </p:txBody>
      </p:sp>
      <p:sp>
        <p:nvSpPr>
          <p:cNvPr id="147458" name="TextBox 4"/>
          <p:cNvSpPr txBox="1">
            <a:spLocks noChangeArrowheads="1"/>
          </p:cNvSpPr>
          <p:nvPr/>
        </p:nvSpPr>
        <p:spPr bwMode="auto">
          <a:xfrm>
            <a:off x="601663" y="1266825"/>
            <a:ext cx="8362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marL="404813" indent="-404813">
              <a:buFontTx/>
              <a:buChar char="-"/>
            </a:pPr>
            <a:r>
              <a:rPr lang="hr-HR" sz="24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odgovoran vlasnicima projekta</a:t>
            </a:r>
          </a:p>
          <a:p>
            <a:pPr marL="404813" indent="-404813">
              <a:buFontTx/>
              <a:buChar char="-"/>
            </a:pPr>
            <a:r>
              <a:rPr lang="hr-HR" sz="24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za njihov račun razvija projekt i upravlja projektom</a:t>
            </a:r>
          </a:p>
          <a:p>
            <a:pPr marL="404813" indent="-404813">
              <a:buFontTx/>
              <a:buChar char="-"/>
            </a:pPr>
            <a:r>
              <a:rPr lang="hr-HR" sz="24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mora osigurati realizaciju projekta</a:t>
            </a:r>
          </a:p>
        </p:txBody>
      </p:sp>
      <p:pic>
        <p:nvPicPr>
          <p:cNvPr id="147459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3179763"/>
            <a:ext cx="10128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5938" y="2836863"/>
            <a:ext cx="10112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189288"/>
            <a:ext cx="10128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838" y="2836863"/>
            <a:ext cx="10128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lowchart: Data 21"/>
          <p:cNvSpPr/>
          <p:nvPr/>
        </p:nvSpPr>
        <p:spPr>
          <a:xfrm>
            <a:off x="107507" y="138010"/>
            <a:ext cx="8928991" cy="6083544"/>
          </a:xfrm>
          <a:prstGeom prst="flowChartInputOutput">
            <a:avLst/>
          </a:prstGeom>
          <a:solidFill>
            <a:srgbClr val="002060"/>
          </a:solidFill>
          <a:scene3d>
            <a:camera prst="orthographicFront">
              <a:rot lat="5100003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hr-HR" sz="250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87525" y="2900363"/>
            <a:ext cx="4752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3200" i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PROJEKT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84325" y="6489700"/>
            <a:ext cx="22796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2060"/>
                </a:solidFill>
                <a:latin typeface="Helvetica Light"/>
                <a:cs typeface="ヒラギノ角ゴ ProN W3"/>
                <a:sym typeface="Helvetica Light"/>
              </a:rPr>
              <a:t>TEHNIČKA OSNOVA</a:t>
            </a: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495550" y="5476875"/>
            <a:ext cx="379413" cy="868363"/>
          </a:xfrm>
          <a:prstGeom prst="downArrow">
            <a:avLst>
              <a:gd name="adj1" fmla="val 50000"/>
              <a:gd name="adj2" fmla="val 50034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97150" y="5830888"/>
            <a:ext cx="22288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2060"/>
                </a:solidFill>
                <a:latin typeface="Helvetica Light"/>
                <a:cs typeface="ヒラギノ角ゴ ProN W3"/>
                <a:sym typeface="Helvetica Light"/>
              </a:rPr>
              <a:t>STRUKTURA</a:t>
            </a: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10800000">
            <a:off x="3355975" y="4818063"/>
            <a:ext cx="381000" cy="868362"/>
          </a:xfrm>
          <a:prstGeom prst="downArrow">
            <a:avLst>
              <a:gd name="adj1" fmla="val 50000"/>
              <a:gd name="adj2" fmla="val 49825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63988" y="6235700"/>
            <a:ext cx="2381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2060"/>
                </a:solidFill>
                <a:latin typeface="Helvetica Light"/>
                <a:cs typeface="ヒラギノ角ゴ ProN W3"/>
                <a:sym typeface="Helvetica Light"/>
              </a:rPr>
              <a:t>FINANCIJSKA STRUKTURA</a:t>
            </a: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4927600" y="5222875"/>
            <a:ext cx="379413" cy="868363"/>
          </a:xfrm>
          <a:prstGeom prst="downArrow">
            <a:avLst>
              <a:gd name="adj1" fmla="val 50000"/>
              <a:gd name="adj2" fmla="val 50034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80013" y="5729288"/>
            <a:ext cx="22272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 algn="ctr"/>
            <a:r>
              <a:rPr lang="hr-HR" sz="1700">
                <a:solidFill>
                  <a:srgbClr val="002060"/>
                </a:solidFill>
                <a:latin typeface="Helvetica Light"/>
                <a:cs typeface="ヒラギノ角ゴ ProN W3"/>
                <a:sym typeface="Helvetica Light"/>
              </a:rPr>
              <a:t>PRAVNI OKVIR</a:t>
            </a: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5837238" y="4859338"/>
            <a:ext cx="379412" cy="868362"/>
          </a:xfrm>
          <a:prstGeom prst="downArrow">
            <a:avLst>
              <a:gd name="adj1" fmla="val 50000"/>
              <a:gd name="adj2" fmla="val 50034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algn="ctr"/>
            <a:endParaRPr lang="hr-HR" sz="2500">
              <a:solidFill>
                <a:srgbClr val="000000"/>
              </a:solidFill>
              <a:latin typeface="Helvetica Light"/>
              <a:cs typeface="ヒラギノ角ゴ ProN W3"/>
              <a:sym typeface="Helvetic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 txBox="1">
            <a:spLocks/>
          </p:cNvSpPr>
          <p:nvPr/>
        </p:nvSpPr>
        <p:spPr bwMode="auto">
          <a:xfrm>
            <a:off x="3913188" y="238125"/>
            <a:ext cx="17351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6" rIns="0" bIns="0" anchor="b"/>
          <a:lstStyle/>
          <a:p>
            <a:r>
              <a:rPr lang="hr-HR" sz="40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53054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243013"/>
            <a:ext cx="5148263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578100"/>
            <a:ext cx="37353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7863" y="3502025"/>
            <a:ext cx="55451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1812925"/>
            <a:ext cx="34385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4150" y="1150938"/>
            <a:ext cx="6408738" cy="539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hr-HR" sz="250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7038" y="2997200"/>
            <a:ext cx="3311525" cy="1223963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hr-HR" sz="3200" b="1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2138" y="3092450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hr-HR" sz="2500" b="1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49508" name="Title 1"/>
          <p:cNvSpPr txBox="1">
            <a:spLocks/>
          </p:cNvSpPr>
          <p:nvPr/>
        </p:nvSpPr>
        <p:spPr bwMode="auto">
          <a:xfrm>
            <a:off x="457200" y="138113"/>
            <a:ext cx="8229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6" rIns="0" bIns="0" anchor="b"/>
          <a:lstStyle/>
          <a:p>
            <a:pPr algn="ctr"/>
            <a:r>
              <a:rPr lang="hr-HR" sz="4000">
                <a:solidFill>
                  <a:srgbClr val="262673"/>
                </a:solidFill>
                <a:latin typeface="Helvetica Light"/>
                <a:cs typeface="ヒラギノ角ゴ ProN W3"/>
                <a:sym typeface="Helvetica Light"/>
              </a:rPr>
              <a:t>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2938" y="1485900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hr-HR" sz="2500" b="1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82938" y="1581150"/>
            <a:ext cx="2808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36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VLASNIK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67038" y="3757613"/>
            <a:ext cx="322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24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UPRAVLJAČ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406900" y="2227263"/>
            <a:ext cx="358775" cy="577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hr-HR" sz="250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2938" y="5518150"/>
            <a:ext cx="28797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hr-HR" sz="2500" b="1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4406900" y="4603750"/>
            <a:ext cx="358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hr-HR" sz="250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13075" y="5540375"/>
            <a:ext cx="3049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28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VALORIZACIJA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28988" y="31115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32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PRO</a:t>
            </a:r>
            <a:r>
              <a:rPr lang="hr-HR" sz="36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JEKT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30413" y="2330450"/>
            <a:ext cx="360362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32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J</a:t>
            </a:r>
            <a:r>
              <a:rPr lang="hr-HR" sz="36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AVNOST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83388" y="2330450"/>
            <a:ext cx="3587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32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JA</a:t>
            </a:r>
            <a:r>
              <a:rPr lang="hr-HR" sz="3600" b="1">
                <a:solidFill>
                  <a:srgbClr val="FFFFFF"/>
                </a:solidFill>
                <a:latin typeface="Helvetica Light"/>
                <a:cs typeface="ヒラギノ角ゴ ProN W3"/>
                <a:sym typeface="Helvetica Light"/>
              </a:rPr>
              <a:t>VNOST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6" grpId="0" animBg="1"/>
      <p:bldP spid="7" grpId="0"/>
      <p:bldP spid="9" grpId="0"/>
      <p:bldP spid="10" grpId="0" animBg="1"/>
      <p:bldP spid="11" grpId="0" animBg="1"/>
      <p:bldP spid="12" grpId="0" animBg="1"/>
      <p:bldP spid="13" grpId="0"/>
      <p:bldP spid="3" grpId="0"/>
      <p:bldP spid="1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Box 4"/>
          <p:cNvSpPr txBox="1">
            <a:spLocks noChangeArrowheads="1"/>
          </p:cNvSpPr>
          <p:nvPr/>
        </p:nvSpPr>
        <p:spPr bwMode="auto">
          <a:xfrm>
            <a:off x="1763713" y="2347913"/>
            <a:ext cx="58324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3200" b="1" i="1">
                <a:solidFill>
                  <a:srgbClr val="262673"/>
                </a:solidFill>
                <a:latin typeface="Bradley Hand ITC" pitchFamily="66" charset="0"/>
                <a:cs typeface="ヒラギノ角ゴ ProN W3"/>
                <a:sym typeface="Helvetica Light"/>
              </a:rPr>
              <a:t>No one can whistle a symphony. It takes a whole orchestra.</a:t>
            </a:r>
            <a:endParaRPr lang="hr-HR" sz="3200" b="1">
              <a:solidFill>
                <a:srgbClr val="262673"/>
              </a:solidFill>
              <a:latin typeface="Bradley Hand ITC" pitchFamily="66" charset="0"/>
              <a:cs typeface="ヒラギノ角ゴ ProN W3"/>
              <a:sym typeface="Helvetica Light"/>
            </a:endParaRPr>
          </a:p>
        </p:txBody>
      </p:sp>
      <p:sp>
        <p:nvSpPr>
          <p:cNvPr id="150530" name="TextBox 5"/>
          <p:cNvSpPr txBox="1">
            <a:spLocks noChangeArrowheads="1"/>
          </p:cNvSpPr>
          <p:nvPr/>
        </p:nvSpPr>
        <p:spPr bwMode="auto">
          <a:xfrm>
            <a:off x="5788025" y="3929063"/>
            <a:ext cx="2808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hr-HR" sz="2400" b="1">
                <a:solidFill>
                  <a:srgbClr val="262673"/>
                </a:solidFill>
                <a:latin typeface="Bradley Hand ITC" pitchFamily="66" charset="0"/>
                <a:cs typeface="ヒラギノ角ゴ ProN W3"/>
                <a:sym typeface="Helvetica Light"/>
              </a:rPr>
              <a:t>H.E.Luccock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8575"/>
            <a:ext cx="91455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8" name="Rectangle 2"/>
          <p:cNvSpPr>
            <a:spLocks/>
          </p:cNvSpPr>
          <p:nvPr/>
        </p:nvSpPr>
        <p:spPr bwMode="auto">
          <a:xfrm>
            <a:off x="927100" y="238125"/>
            <a:ext cx="71405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hr-HR" sz="28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Zagreb na Savi</a:t>
            </a:r>
          </a:p>
          <a:p>
            <a:pPr algn="ctr">
              <a:spcBef>
                <a:spcPct val="20000"/>
              </a:spcBef>
            </a:pPr>
            <a:r>
              <a:rPr lang="hr-HR" sz="2800">
                <a:solidFill>
                  <a:srgbClr val="2900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Višenamjenski hidrotehnički sustav uređenja, zaštite i korištenja rijeke Save i zaobalja od granice s Republikom Slovenijom do Siska</a:t>
            </a:r>
            <a:endParaRPr lang="en-US" sz="2800">
              <a:solidFill>
                <a:srgbClr val="2900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579" name="Rectangle 3"/>
          <p:cNvSpPr>
            <a:spLocks/>
          </p:cNvSpPr>
          <p:nvPr/>
        </p:nvSpPr>
        <p:spPr bwMode="auto">
          <a:xfrm>
            <a:off x="573088" y="6315075"/>
            <a:ext cx="8161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8573" bIns="0"/>
          <a:lstStyle/>
          <a:p>
            <a:pPr marL="26988" algn="ctr"/>
            <a:r>
              <a:rPr lang="en-US" sz="1700">
                <a:solidFill>
                  <a:srgbClr val="001445"/>
                </a:solidFill>
                <a:latin typeface="Gill Sans"/>
                <a:ea typeface="Gill Sans"/>
                <a:cs typeface="Gill Sans"/>
                <a:sym typeface="Gill Sans"/>
              </a:rPr>
              <a:t>Izvod iz elaborata “Višenamjenski hidroenergetski sustav Sava i Drava-Nove mogućnosti”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366&quot;&gt;&lt;/object&gt;&lt;object type=&quot;2&quot; unique_id=&quot;10367&quot;&gt;&lt;object type=&quot;3&quot; unique_id=&quot;10368&quot;&gt;&lt;property id=&quot;20148&quot; value=&quot;5&quot;/&gt;&lt;property id=&quot;20300&quot; value=&quot;Slide 1&quot;/&gt;&lt;property id=&quot;20307&quot; value=&quot;259&quot;/&gt;&lt;/object&gt;&lt;object type=&quot;3&quot; unique_id=&quot;10369&quot;&gt;&lt;property id=&quot;20148&quot; value=&quot;5&quot;/&gt;&lt;property id=&quot;20300&quot; value=&quot;Slide 2&quot;/&gt;&lt;property id=&quot;20307&quot; value=&quot;258&quot;/&gt;&lt;/object&gt;&lt;object type=&quot;3&quot; unique_id=&quot;10370&quot;&gt;&lt;property id=&quot;20148&quot; value=&quot;5&quot;/&gt;&lt;property id=&quot;20300&quot; value=&quot;Slide 3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azn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95BC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5DE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zno">
      <a:majorFont>
        <a:latin typeface="Helvetica Light"/>
        <a:ea typeface="ヒラギノ角ゴ ProN W3"/>
        <a:cs typeface="ヒラギノ角ゴ ProN W3"/>
      </a:majorFont>
      <a:minorFont>
        <a:latin typeface="Helvetica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lnDef>
  </a:objectDefaults>
  <a:extraClrSchemeLst>
    <a:extraClrScheme>
      <a:clrScheme name="Praz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4638</TotalTime>
  <Words>465</Words>
  <Application>Microsoft Office PowerPoint</Application>
  <PresentationFormat>On-screen Show (4:3)</PresentationFormat>
  <Paragraphs>107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</vt:lpstr>
      <vt:lpstr>Prazno</vt:lpstr>
      <vt:lpstr>Upravljanje pripremom složenog projekta - projekt „Zagreb na Savi”</vt:lpstr>
      <vt:lpstr>PowerPoint Presentation</vt:lpstr>
      <vt:lpstr>Stakeholderi (dionici) projekta</vt:lpstr>
      <vt:lpstr>Upravljač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</dc:creator>
  <cp:lastModifiedBy>Jelena Habek</cp:lastModifiedBy>
  <cp:revision>129</cp:revision>
  <cp:lastPrinted>2012-12-05T08:56:22Z</cp:lastPrinted>
  <dcterms:created xsi:type="dcterms:W3CDTF">2012-05-11T13:49:40Z</dcterms:created>
  <dcterms:modified xsi:type="dcterms:W3CDTF">2012-12-10T12:09:51Z</dcterms:modified>
</cp:coreProperties>
</file>